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3" r:id="rId2"/>
    <p:sldId id="267" r:id="rId3"/>
    <p:sldId id="286" r:id="rId4"/>
    <p:sldId id="265" r:id="rId5"/>
    <p:sldId id="268" r:id="rId6"/>
    <p:sldId id="269" r:id="rId7"/>
    <p:sldId id="285" r:id="rId8"/>
    <p:sldId id="270" r:id="rId9"/>
    <p:sldId id="271" r:id="rId10"/>
    <p:sldId id="272" r:id="rId11"/>
    <p:sldId id="273" r:id="rId12"/>
    <p:sldId id="277" r:id="rId13"/>
    <p:sldId id="274" r:id="rId14"/>
    <p:sldId id="275" r:id="rId15"/>
    <p:sldId id="276" r:id="rId16"/>
    <p:sldId id="278" r:id="rId17"/>
    <p:sldId id="279" r:id="rId18"/>
    <p:sldId id="280" r:id="rId19"/>
    <p:sldId id="281" r:id="rId20"/>
    <p:sldId id="282" r:id="rId21"/>
    <p:sldId id="283" r:id="rId22"/>
    <p:sldId id="284" r:id="rId23"/>
  </p:sldIdLst>
  <p:sldSz cx="9144000" cy="6858000" type="screen4x3"/>
  <p:notesSz cx="6858000" cy="9144000"/>
  <p:defaultTextStyle>
    <a:defPPr>
      <a:defRPr lang="de-DE"/>
    </a:defPPr>
    <a:lvl1pPr algn="ctr" rtl="0" fontAlgn="base">
      <a:spcBef>
        <a:spcPct val="0"/>
      </a:spcBef>
      <a:spcAft>
        <a:spcPct val="2000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2000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2000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2000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2000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52">
          <p15:clr>
            <a:srgbClr val="A4A3A4"/>
          </p15:clr>
        </p15:guide>
        <p15:guide id="2" pos="249">
          <p15:clr>
            <a:srgbClr val="A4A3A4"/>
          </p15:clr>
        </p15:guide>
        <p15:guide id="3" pos="5511">
          <p15:clr>
            <a:srgbClr val="A4A3A4"/>
          </p15:clr>
        </p15:guide>
        <p15:guide id="4" pos="5579">
          <p15:clr>
            <a:srgbClr val="A4A3A4"/>
          </p15:clr>
        </p15:guide>
        <p15:guide id="5" pos="1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82803B-7904-410B-9EAC-73527F086F96}" v="1" dt="2024-11-11T14:24:44.717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78515" autoAdjust="0"/>
  </p:normalViewPr>
  <p:slideViewPr>
    <p:cSldViewPr>
      <p:cViewPr varScale="1">
        <p:scale>
          <a:sx n="65" d="100"/>
          <a:sy n="65" d="100"/>
        </p:scale>
        <p:origin x="1373" y="38"/>
      </p:cViewPr>
      <p:guideLst>
        <p:guide orient="horz" pos="3952"/>
        <p:guide pos="249"/>
        <p:guide pos="5511"/>
        <p:guide pos="5579"/>
        <p:guide pos="1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9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Aft>
                <a:spcPct val="0"/>
              </a:spcAft>
              <a:defRPr sz="1200"/>
            </a:lvl1pPr>
          </a:lstStyle>
          <a:p>
            <a:endParaRPr lang="de-DE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4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defRPr sz="1200"/>
            </a:lvl1pPr>
          </a:lstStyle>
          <a:p>
            <a:endParaRPr lang="de-DE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Aft>
                <a:spcPct val="0"/>
              </a:spcAft>
              <a:defRPr sz="1200"/>
            </a:lvl1pPr>
          </a:lstStyle>
          <a:p>
            <a:r>
              <a:rPr lang="de-DE"/>
              <a:t>xxxxx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defRPr sz="1200"/>
            </a:lvl1pPr>
          </a:lstStyle>
          <a:p>
            <a:fld id="{56FC77CB-C7A9-4870-88CD-B27974C11EB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410564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Aft>
                <a:spcPct val="0"/>
              </a:spcAft>
              <a:defRPr sz="1200"/>
            </a:lvl1pPr>
          </a:lstStyle>
          <a:p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defRPr sz="1200"/>
            </a:lvl1pPr>
          </a:lstStyle>
          <a:p>
            <a:endParaRPr lang="de-DE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4213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Aft>
                <a:spcPct val="0"/>
              </a:spcAft>
              <a:defRPr sz="1200"/>
            </a:lvl1pPr>
          </a:lstStyle>
          <a:p>
            <a:r>
              <a:rPr lang="de-DE"/>
              <a:t>xxxxx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defRPr sz="1200"/>
            </a:lvl1pPr>
          </a:lstStyle>
          <a:p>
            <a:fld id="{39FD3810-6758-4795-A54C-2392D504E19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45609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179388" indent="-177800" algn="l" rtl="0" fontAlgn="base">
      <a:spcBef>
        <a:spcPct val="3000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358775" indent="-177800" algn="l" rtl="0" fontAlgn="base">
      <a:spcBef>
        <a:spcPct val="3000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541338" indent="-180975" algn="l" rtl="0" fontAlgn="base">
      <a:spcBef>
        <a:spcPct val="3000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720725" indent="-169863" algn="l" rtl="0" fontAlgn="base">
      <a:spcBef>
        <a:spcPct val="3000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Vielen</a:t>
            </a:r>
            <a:r>
              <a:rPr lang="de-DE" baseline="0" dirty="0"/>
              <a:t> Dank für die Einladung.</a:t>
            </a:r>
          </a:p>
          <a:p>
            <a:endParaRPr lang="de-DE" baseline="0" dirty="0"/>
          </a:p>
          <a:p>
            <a:r>
              <a:rPr lang="de-DE" baseline="0" dirty="0"/>
              <a:t>Thema: Mietvertrag richtig </a:t>
            </a:r>
          </a:p>
          <a:p>
            <a:r>
              <a:rPr lang="de-DE" baseline="0" dirty="0"/>
              <a:t>Grund des Themas: Vermeidung häufiger Fehler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0009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Befristung NUR</a:t>
            </a:r>
            <a:r>
              <a:rPr lang="de-DE" baseline="0" dirty="0"/>
              <a:t> mit den angegebenen Gründen </a:t>
            </a:r>
          </a:p>
          <a:p>
            <a:endParaRPr lang="de-DE" baseline="0" dirty="0"/>
          </a:p>
          <a:p>
            <a:r>
              <a:rPr lang="de-DE" baseline="0" dirty="0"/>
              <a:t>Vorteile Befristung?!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2079785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Miete muss nur bis zum 3. Werktag gezahlt werden – wann es ankommt ist eine andere Frage</a:t>
            </a:r>
          </a:p>
          <a:p>
            <a:endParaRPr lang="de-DE" dirty="0"/>
          </a:p>
          <a:p>
            <a:r>
              <a:rPr lang="de-DE" dirty="0"/>
              <a:t>Ortsmiete</a:t>
            </a:r>
          </a:p>
          <a:p>
            <a:r>
              <a:rPr lang="de-DE" dirty="0"/>
              <a:t>Indexmiete</a:t>
            </a:r>
          </a:p>
          <a:p>
            <a:r>
              <a:rPr lang="de-DE" dirty="0"/>
              <a:t>Staffelmiete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1159278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994128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784342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IMMER nehmen!</a:t>
            </a:r>
          </a:p>
          <a:p>
            <a:endParaRPr lang="de-DE" dirty="0"/>
          </a:p>
          <a:p>
            <a:r>
              <a:rPr lang="de-DE" dirty="0"/>
              <a:t>Beispiel!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155340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2801875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73195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091470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Es wird immer enger im Bereich der </a:t>
            </a:r>
            <a:r>
              <a:rPr lang="de-DE" dirty="0" err="1"/>
              <a:t>Schönheitreparaturen</a:t>
            </a:r>
            <a:r>
              <a:rPr lang="de-DE" dirty="0"/>
              <a:t>-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246878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2449975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24426651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406349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2277374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836033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843784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 Miet-Vertrag ist geschlossen, wenn sich die Vertragsparteien über die Mietsache und die Miethöhe einig sind</a:t>
            </a:r>
            <a:r>
              <a:rPr lang="de-DE" baseline="0" dirty="0"/>
              <a:t> und sich dies gegenseitig mit dem Willen zum Vertragsschluss mitgeteilt haben.</a:t>
            </a:r>
          </a:p>
          <a:p>
            <a:endParaRPr lang="de-DE" baseline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7138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895788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2599722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4025763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940a ZPO!!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2396809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Wichtig für die Räumung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D3810-6758-4795-A54C-2392D504E190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406781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 userDrawn="1"/>
        </p:nvSpPr>
        <p:spPr bwMode="gray">
          <a:xfrm>
            <a:off x="287338" y="1376363"/>
            <a:ext cx="8569325" cy="54816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03238" y="1598613"/>
            <a:ext cx="8137525" cy="2909887"/>
          </a:xfrm>
          <a:solidFill>
            <a:schemeClr val="tx2"/>
          </a:solidFill>
        </p:spPr>
        <p:txBody>
          <a:bodyPr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03238" y="5589588"/>
            <a:ext cx="8137525" cy="971550"/>
          </a:xfrm>
          <a:solidFill>
            <a:schemeClr val="tx2"/>
          </a:solidFill>
        </p:spPr>
        <p:txBody>
          <a:bodyPr anchor="b"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</a:p>
        </p:txBody>
      </p:sp>
      <p:pic>
        <p:nvPicPr>
          <p:cNvPr id="11272" name="Picture 8" descr="image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635625" y="379413"/>
            <a:ext cx="3221038" cy="7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BB2D0B5C-2D6E-4C28-82B5-CF6BA02D962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61150" y="1449388"/>
            <a:ext cx="2087563" cy="46799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1449388"/>
            <a:ext cx="6113462" cy="467995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7700AFFE-FC5C-4FAD-B12C-7F73681A408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92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B0D955C2-68C7-4D93-B041-53EB6CF8B9B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108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1C91D07-839B-4215-80FF-B74CCDD0B06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79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2744788"/>
            <a:ext cx="4100512" cy="3384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744788"/>
            <a:ext cx="4100513" cy="3384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F674C34-C2F9-4BA7-A645-56A6EC5BBF7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331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9FE9F7C5-93A3-43B6-9B1E-73BC8BA361E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08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9558BE32-0843-4C8C-8F16-B0D0795976A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02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A81B539A-171F-4B02-9137-E915412477C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64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5DFE7CD-BA85-4C65-B527-43A6214F7E4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45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7D95B894-50DD-4F04-8965-ACD558413F6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978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287338" y="6273800"/>
            <a:ext cx="8569325" cy="584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95288" y="1449388"/>
            <a:ext cx="8353425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5288" y="2744788"/>
            <a:ext cx="8353425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95288" y="6391275"/>
            <a:ext cx="7129462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spcAft>
                <a:spcPct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DE"/>
              <a:t>Geschlossene Mitgliederversammlung 14.06.2013 Neumünster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596188" y="6391275"/>
            <a:ext cx="1152525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DE"/>
              <a:t>Seite </a:t>
            </a:r>
            <a:fld id="{9CFEC8F7-22F0-4758-90DB-DB9471719A7B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gray">
          <a:xfrm>
            <a:off x="287338" y="1125538"/>
            <a:ext cx="85693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34" name="Picture 10" descr="image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264275" y="309563"/>
            <a:ext cx="2625725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200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2pPr>
      <a:lvl3pPr marL="358775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538163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4pPr>
      <a:lvl5pPr marL="717550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5pPr>
      <a:lvl6pPr marL="1174750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6pPr>
      <a:lvl7pPr marL="1631950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7pPr>
      <a:lvl8pPr marL="2089150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8pPr>
      <a:lvl9pPr marL="2546350" indent="-177800" algn="l" rtl="0" eaLnBrk="1" fontAlgn="base" hangingPunct="1">
        <a:spcBef>
          <a:spcPct val="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03238" y="1598613"/>
            <a:ext cx="8137525" cy="3990975"/>
          </a:xfrm>
        </p:spPr>
        <p:txBody>
          <a:bodyPr/>
          <a:lstStyle/>
          <a:p>
            <a:pPr algn="ctr"/>
            <a:r>
              <a:rPr lang="de-DE" sz="8800" dirty="0"/>
              <a:t>Der Mietvertrag</a:t>
            </a:r>
            <a:br>
              <a:rPr lang="de-DE" dirty="0"/>
            </a:br>
            <a:r>
              <a:rPr lang="de-DE" sz="3200" dirty="0"/>
              <a:t>-Tipps und Tricks zum richtigen Abschließen eines Mietvertrags</a:t>
            </a:r>
            <a:br>
              <a:rPr lang="de-DE" sz="3200" dirty="0"/>
            </a:br>
            <a:br>
              <a:rPr lang="de-DE" sz="3200" dirty="0"/>
            </a:br>
            <a:r>
              <a:rPr lang="de-DE" sz="3200" dirty="0"/>
              <a:t>Schwerpunkt Schönheitsreparatur, Mieterhöhung, Modernisierung</a:t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de-DE" dirty="0"/>
              <a:t>Rechtsanwalt und Syndikusrechtsanwalt Martin Rathsack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7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§2 Mietzeit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87" y="1838324"/>
            <a:ext cx="8505825" cy="3462883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7418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8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§3 Nettokaltmiete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28712"/>
            <a:ext cx="7704855" cy="5108600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4349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94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§4 Betriebs und Heizkosten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1340768"/>
            <a:ext cx="8328098" cy="2808312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4488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10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§5 Zahlungen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95288" y="1772816"/>
            <a:ext cx="7273056" cy="330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Denken Sie an alle Kosten!</a:t>
            </a:r>
          </a:p>
          <a:p>
            <a:endParaRPr lang="de-DE" dirty="0"/>
          </a:p>
          <a:p>
            <a:r>
              <a:rPr lang="de-DE" dirty="0"/>
              <a:t>-Garagen oder Stellplatzmiete</a:t>
            </a:r>
          </a:p>
          <a:p>
            <a:endParaRPr lang="de-DE" dirty="0"/>
          </a:p>
          <a:p>
            <a:r>
              <a:rPr lang="de-DE" dirty="0"/>
              <a:t>-Nutzungsentgelte für Waschmaschine (falls nicht gesondert vereinbart)</a:t>
            </a:r>
          </a:p>
          <a:p>
            <a:endParaRPr lang="de-DE" dirty="0"/>
          </a:p>
          <a:p>
            <a:r>
              <a:rPr lang="de-DE" dirty="0"/>
              <a:t>Usw. usw. </a:t>
            </a:r>
            <a:r>
              <a:rPr lang="de-DE" dirty="0" err="1"/>
              <a:t>usw</a:t>
            </a:r>
            <a:r>
              <a:rPr lang="de-DE" dirty="0"/>
              <a:t>….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0736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11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§6 Mietsicherheit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340768"/>
            <a:ext cx="8390640" cy="2880320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1551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12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§7 Energieausweis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187624" y="1844824"/>
            <a:ext cx="6984776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Vergessen Sie nicht den Energieausweis!</a:t>
            </a:r>
          </a:p>
          <a:p>
            <a:endParaRPr lang="de-DE" dirty="0"/>
          </a:p>
          <a:p>
            <a:r>
              <a:rPr lang="de-DE" dirty="0"/>
              <a:t>Haus &amp; Grund: Auftrag ARGE SH mit 10% Rabatt</a:t>
            </a:r>
          </a:p>
          <a:p>
            <a:endParaRPr lang="de-DE" dirty="0"/>
          </a:p>
          <a:p>
            <a:r>
              <a:rPr lang="de-DE" dirty="0"/>
              <a:t>Das Weglassen des Energieausweises stellt zwar keinen Mietmangel dar und berechtigt nicht zur Mietminderung, es macht Sie aber </a:t>
            </a:r>
            <a:r>
              <a:rPr lang="de-DE" dirty="0" err="1"/>
              <a:t>erpessbar</a:t>
            </a:r>
            <a:r>
              <a:rPr lang="de-DE" dirty="0"/>
              <a:t>!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8355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052001" y="6507162"/>
            <a:ext cx="1152525" cy="231775"/>
          </a:xfrm>
        </p:spPr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§8 Heizung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56" y="3933056"/>
            <a:ext cx="8244408" cy="202121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95288" y="2204864"/>
            <a:ext cx="8353424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Wählen Sie eine Abrechnungsart</a:t>
            </a:r>
          </a:p>
          <a:p>
            <a:pPr marL="285750" indent="-285750">
              <a:buFontTx/>
              <a:buChar char="-"/>
            </a:pPr>
            <a:r>
              <a:rPr lang="de-DE" dirty="0"/>
              <a:t>Es gibt nicht die Eine gute Art der Verteilung</a:t>
            </a:r>
          </a:p>
          <a:p>
            <a:pPr marL="285750" indent="-285750">
              <a:buFontTx/>
              <a:buChar char="-"/>
            </a:pPr>
            <a:r>
              <a:rPr lang="de-DE" dirty="0"/>
              <a:t>Abrechnungen nach Kopf sind im Gesetz nicht vorgesehen, aber möglich</a:t>
            </a:r>
          </a:p>
          <a:p>
            <a:pPr marL="285750" indent="-285750">
              <a:buFontTx/>
              <a:buChar char="-"/>
            </a:pPr>
            <a:r>
              <a:rPr lang="de-DE" dirty="0"/>
              <a:t>Bedenken Sie §10 HeizkostenV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1193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100392" y="6438002"/>
            <a:ext cx="1152525" cy="231775"/>
          </a:xfrm>
        </p:spPr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§9 Warmwasserabrechnung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76" y="1556792"/>
            <a:ext cx="8604448" cy="2136771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7834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172400" y="6391274"/>
            <a:ext cx="1152525" cy="231775"/>
          </a:xfrm>
        </p:spPr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§15 </a:t>
            </a:r>
            <a:r>
              <a:rPr lang="de-DE" dirty="0" err="1">
                <a:latin typeface="Frutiger LT 45 Light" panose="020B0500000000000000" pitchFamily="34" charset="0"/>
              </a:rPr>
              <a:t>Schönheitreparaturen</a:t>
            </a:r>
            <a:endParaRPr lang="de-DE" dirty="0">
              <a:latin typeface="Frutiger LT 45 Light" panose="020B0500000000000000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97" y="1412776"/>
            <a:ext cx="8685355" cy="3744416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6689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991475" y="6626225"/>
            <a:ext cx="1152525" cy="231775"/>
          </a:xfrm>
        </p:spPr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§27 Sonstige Vereinbarungen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288" y="1340768"/>
            <a:ext cx="8353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Bitte sein Sie vorsichtig, was Sie hier vereinbaren! </a:t>
            </a:r>
          </a:p>
          <a:p>
            <a:pPr marL="285750" indent="-285750">
              <a:buFontTx/>
              <a:buChar char="-"/>
            </a:pPr>
            <a:r>
              <a:rPr lang="de-DE" dirty="0"/>
              <a:t>Die Regelungen dürfen den anderen Regelungen des Mietvertrages nicht widersprechen.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Es bietet sich hier Regelungen für die Benutzung von Gemeinschaftsanlagen zu vereinbaren (Grillplatz nur bis 21:00 Uhr benutzen etc.)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Wenn Sie Fragen haben, ob eine Regelung geschlossen werden darf, dann stehen wir unseren Mitgliedern zur Beratung zur Verfügung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0419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395288" y="6391275"/>
            <a:ext cx="8137152" cy="231775"/>
          </a:xfrm>
        </p:spPr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				</a:t>
            </a:r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1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>
              <a:lnSpc>
                <a:spcPct val="90000"/>
              </a:lnSpc>
              <a:spcAft>
                <a:spcPct val="0"/>
              </a:spcAft>
            </a:pPr>
            <a:r>
              <a:rPr lang="de-DE" b="1" dirty="0">
                <a:solidFill>
                  <a:schemeClr val="accent1"/>
                </a:solidFill>
              </a:rPr>
              <a:t>Übersicht 1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288" y="1268760"/>
            <a:ext cx="8281168" cy="421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Vor dem Vertrag, Anmerkungen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Vorvertrag und mündlicher Vertrag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Vorteile des Formularmietvertrages von Haus &amp; Grund</a:t>
            </a:r>
          </a:p>
          <a:p>
            <a:pPr marL="685800" lvl="1" indent="-228600" algn="l">
              <a:buFontTx/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Mietercheck</a:t>
            </a:r>
          </a:p>
          <a:p>
            <a:pPr marL="685800" lvl="1" indent="-228600" algn="l">
              <a:buFontTx/>
              <a:buAutoNum type="arabicPeriod"/>
            </a:pPr>
            <a:endParaRPr lang="de-DE" dirty="0">
              <a:latin typeface="Frutiger LT 45 Light" panose="020B0500000000000000" pitchFamily="34" charset="0"/>
            </a:endParaRPr>
          </a:p>
          <a:p>
            <a:pPr marL="228600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Der Mietvertrag</a:t>
            </a:r>
          </a:p>
          <a:p>
            <a:pPr marL="685800" lvl="1" indent="-228600" algn="l">
              <a:buFontTx/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Grundsätzliches zum Formular (Wohnung= gelb; Eigentumswohnung=rosa; Eigenheim=blau; …)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Wer gehört in den Mietvertrag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§1 Mieträume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§2 Mietzeit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§3 Nettokaltmiete</a:t>
            </a:r>
          </a:p>
          <a:p>
            <a:pPr marL="228600" indent="-228600" algn="l">
              <a:buAutoNum type="arabicPeriod"/>
            </a:pPr>
            <a:endParaRPr lang="de-DE" sz="1200" dirty="0">
              <a:latin typeface="Frutiger LT 45 Light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146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100392" y="6416428"/>
            <a:ext cx="1152525" cy="231775"/>
          </a:xfrm>
        </p:spPr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§30 Datenerfassung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132286" y="1916832"/>
            <a:ext cx="6442854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Hier müssen Sie nichts ausfüllen.</a:t>
            </a:r>
          </a:p>
          <a:p>
            <a:r>
              <a:rPr lang="de-DE" dirty="0"/>
              <a:t>Sie brauchen diese Vorschrift, damit Sie Daten der Mieter an </a:t>
            </a:r>
          </a:p>
          <a:p>
            <a:r>
              <a:rPr lang="de-DE" dirty="0"/>
              <a:t>Dritte weitergeben dürfen (Ableser, Handwerker)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5193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991475" y="6507162"/>
            <a:ext cx="1152525" cy="231775"/>
          </a:xfrm>
        </p:spPr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Unterschriften &amp; Organisatorisches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47478" y="1916832"/>
            <a:ext cx="8131457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de-DE" dirty="0"/>
              <a:t>Fertigen Sie gemeinsam mit den Mietern EIN Formular aus.</a:t>
            </a:r>
          </a:p>
          <a:p>
            <a:pPr marL="342900" indent="-342900" algn="l">
              <a:buFont typeface="+mj-lt"/>
              <a:buAutoNum type="arabicPeriod"/>
            </a:pPr>
            <a:r>
              <a:rPr lang="de-DE" dirty="0"/>
              <a:t>Achten Sie auf eine Bezugnahme auf alle Anlagen zum Mietvertrag  </a:t>
            </a:r>
            <a:br>
              <a:rPr lang="de-DE" dirty="0"/>
            </a:br>
            <a:r>
              <a:rPr lang="de-DE" dirty="0"/>
              <a:t>(Hausordnung, Anleitungen, Pflegehinweise, etc.)</a:t>
            </a:r>
          </a:p>
          <a:p>
            <a:pPr marL="342900" indent="-342900" algn="l">
              <a:buFont typeface="+mj-lt"/>
              <a:buAutoNum type="arabicPeriod"/>
            </a:pPr>
            <a:r>
              <a:rPr lang="de-DE" dirty="0"/>
              <a:t>Kopieren Sie den Vertrag.</a:t>
            </a:r>
          </a:p>
          <a:p>
            <a:pPr marL="342900" indent="-342900" algn="l">
              <a:buFont typeface="+mj-lt"/>
              <a:buAutoNum type="arabicPeriod"/>
            </a:pPr>
            <a:r>
              <a:rPr lang="de-DE" dirty="0"/>
              <a:t>Unterschreiben Sie und alle Mieter den Vertrag und die Kopie.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de-DE" dirty="0"/>
              <a:t>Behalten Sie das Original.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342900" indent="-342900" algn="l">
              <a:buFont typeface="+mj-lt"/>
              <a:buAutoNum type="arabicPeriod"/>
            </a:pPr>
            <a:r>
              <a:rPr lang="de-DE" dirty="0"/>
              <a:t>Machen Sie Übergabeprotokolle zur Wohnungsrücknahme vom Vormieter </a:t>
            </a:r>
            <a:br>
              <a:rPr lang="de-DE" dirty="0"/>
            </a:br>
            <a:r>
              <a:rPr lang="de-DE" dirty="0"/>
              <a:t>und zur Übergabe an den Mieter</a:t>
            </a:r>
          </a:p>
          <a:p>
            <a:pPr marL="342900" indent="-342900" algn="l">
              <a:buFont typeface="+mj-lt"/>
              <a:buAutoNum type="arabicPeriod"/>
            </a:pPr>
            <a:endParaRPr lang="de-DE" dirty="0"/>
          </a:p>
          <a:p>
            <a:pPr marL="342900" indent="-342900" algn="l">
              <a:buFont typeface="+mj-lt"/>
              <a:buAutoNum type="arabicPeriod"/>
            </a:pPr>
            <a:endParaRPr lang="de-DE" dirty="0"/>
          </a:p>
          <a:p>
            <a:pPr marL="342900" indent="-342900" algn="l">
              <a:buFont typeface="+mj-lt"/>
              <a:buAutoNum type="arabicPeriod"/>
            </a:pPr>
            <a:endParaRPr lang="de-DE" dirty="0"/>
          </a:p>
          <a:p>
            <a:pPr marL="342900" indent="-342900" algn="l">
              <a:buFont typeface="+mj-lt"/>
              <a:buAutoNum type="arabicPeriod"/>
            </a:pPr>
            <a:endParaRPr lang="de-DE" dirty="0"/>
          </a:p>
          <a:p>
            <a:endParaRPr lang="de-DE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5817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Haben Sie Fragen?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195736" y="1916832"/>
            <a:ext cx="4185825" cy="23637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Stellen Sie Ihre Fragen</a:t>
            </a:r>
          </a:p>
          <a:p>
            <a:endParaRPr lang="de-DE" dirty="0"/>
          </a:p>
          <a:p>
            <a:r>
              <a:rPr lang="de-DE" dirty="0"/>
              <a:t>oder </a:t>
            </a:r>
          </a:p>
          <a:p>
            <a:endParaRPr lang="de-DE" dirty="0"/>
          </a:p>
          <a:p>
            <a:r>
              <a:rPr lang="de-DE" dirty="0"/>
              <a:t>Besuchen Sie unser Vermieterseminar!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5943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1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>
              <a:lnSpc>
                <a:spcPct val="90000"/>
              </a:lnSpc>
              <a:spcAft>
                <a:spcPct val="0"/>
              </a:spcAft>
            </a:pPr>
            <a:r>
              <a:rPr lang="de-DE" b="1" dirty="0">
                <a:solidFill>
                  <a:schemeClr val="accent1"/>
                </a:solidFill>
              </a:rPr>
              <a:t>Übersicht 2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288" y="1268760"/>
            <a:ext cx="82811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§4 Betriebs und Heizkosten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§5 Zahlungen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§6 Mietsicherheit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§7 Energieausweis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§8 Heizkostenabrechnung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§9 Warmwasserabrechnung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§15 Schönheitsreparaturen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§27 Sonstige Vereinbarungen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§30 Datenerfassung</a:t>
            </a:r>
          </a:p>
          <a:p>
            <a:pPr marL="685800" lvl="1" indent="-228600" algn="l">
              <a:buAutoNum type="arabicPeriod"/>
            </a:pPr>
            <a:r>
              <a:rPr lang="de-DE" dirty="0">
                <a:latin typeface="Frutiger LT 45 Light" panose="020B0500000000000000" pitchFamily="34" charset="0"/>
              </a:rPr>
              <a:t>Unterzeichnung</a:t>
            </a:r>
          </a:p>
          <a:p>
            <a:pPr marL="228600" indent="-228600" algn="l">
              <a:buAutoNum type="arabicPeriod"/>
            </a:pPr>
            <a:endParaRPr lang="de-DE" sz="1200" dirty="0">
              <a:latin typeface="Frutiger LT 45 Light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60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270" y="3253796"/>
            <a:ext cx="8577707" cy="571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3238" y="1598613"/>
            <a:ext cx="8137525" cy="1614363"/>
          </a:xfrm>
        </p:spPr>
        <p:txBody>
          <a:bodyPr/>
          <a:lstStyle/>
          <a:p>
            <a:r>
              <a:rPr lang="de-DE" sz="4400" dirty="0">
                <a:latin typeface="Frutiger LT 45 Light" panose="020B0500000000000000" pitchFamily="34" charset="0"/>
              </a:rPr>
              <a:t>Vor dem Vertrag, Anmerkungen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endParaRPr lang="de-DE" dirty="0"/>
          </a:p>
          <a:p>
            <a:endParaRPr lang="de-DE" dirty="0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3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>
              <a:lnSpc>
                <a:spcPct val="90000"/>
              </a:lnSpc>
              <a:spcAft>
                <a:spcPct val="0"/>
              </a:spcAft>
            </a:pPr>
            <a:r>
              <a:rPr lang="de-DE" dirty="0">
                <a:latin typeface="Frutiger LT 45 Light" panose="020B0500000000000000" pitchFamily="34" charset="0"/>
              </a:rPr>
              <a:t>Vorvertrag und mündlicher Vertrag</a:t>
            </a:r>
          </a:p>
          <a:p>
            <a:pPr algn="l">
              <a:lnSpc>
                <a:spcPct val="90000"/>
              </a:lnSpc>
              <a:spcAft>
                <a:spcPct val="0"/>
              </a:spcAft>
            </a:pPr>
            <a:endParaRPr lang="de-DE" b="1" dirty="0">
              <a:solidFill>
                <a:schemeClr val="accent1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95288" y="1268760"/>
            <a:ext cx="82811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de-DE" sz="1200" dirty="0"/>
              <a:t>Auch sogenannte Vorverträge sind bindende Mietverträge mit allen Rechten und Pflichten. </a:t>
            </a:r>
          </a:p>
          <a:p>
            <a:pPr marL="228600" indent="-228600" algn="l">
              <a:buAutoNum type="arabicPeriod"/>
            </a:pPr>
            <a:r>
              <a:rPr lang="de-DE" sz="1200" dirty="0"/>
              <a:t>Verträge können auch mündlich abgeschlossen werden.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3. Es ist mit großen vertraglichen Risiken verbunden Verträge ohne Formular abzuschließen</a:t>
            </a:r>
          </a:p>
          <a:p>
            <a:pPr algn="l"/>
            <a:endParaRPr lang="de-DE" sz="1200" dirty="0"/>
          </a:p>
          <a:p>
            <a:r>
              <a:rPr lang="de-DE" sz="2800" i="1" dirty="0"/>
              <a:t>„Du kannst hier schon mal rein und wenn du renoviert hast komm ich mit dem Vertragsformular“ </a:t>
            </a:r>
          </a:p>
          <a:p>
            <a:pPr algn="l"/>
            <a:r>
              <a:rPr lang="de-DE" sz="1200" dirty="0"/>
              <a:t>ist als Regelung sehr gefährlich – wenn Ihnen der Mieter das Formular dann nicht unterschreibt haben Sie mündlich einen verbindlichen Mietvertrag geschlossen bei welchem Sie z.B. alle Schönheitsreparaturen übernehmen müssen (gesetzlichen Regelung).</a:t>
            </a:r>
          </a:p>
          <a:p>
            <a:pPr marL="228600" indent="-228600" algn="l">
              <a:buAutoNum type="arabicPeriod"/>
            </a:pPr>
            <a:endParaRPr lang="de-DE" sz="1200" dirty="0">
              <a:latin typeface="Frutiger LT 45 Light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81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Vorteile des Formularmietvertrages von Haus &amp; Grund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288" y="1268760"/>
            <a:ext cx="8281168" cy="485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de-DE" sz="1600" dirty="0"/>
              <a:t>Beispiele für besonders Kostenintensive Regelungen:</a:t>
            </a:r>
          </a:p>
          <a:p>
            <a:pPr marL="685800" lvl="1" indent="-228600" algn="l">
              <a:buAutoNum type="arabicPeriod"/>
            </a:pPr>
            <a:r>
              <a:rPr lang="de-DE" sz="1600" dirty="0"/>
              <a:t>Der Mieter muss die Schönheitsreparaturen übernehmen oder bezahlen</a:t>
            </a:r>
          </a:p>
          <a:p>
            <a:pPr marL="685800" lvl="1" indent="-228600" algn="l">
              <a:buAutoNum type="arabicPeriod"/>
            </a:pPr>
            <a:r>
              <a:rPr lang="de-DE" sz="1600" dirty="0"/>
              <a:t>Der Mieter wird verpflichtet Betriebskosten zu zahlen</a:t>
            </a:r>
            <a:br>
              <a:rPr lang="de-DE" sz="1600" dirty="0"/>
            </a:br>
            <a:endParaRPr lang="de-DE" sz="1600" dirty="0"/>
          </a:p>
          <a:p>
            <a:pPr marL="228600" indent="-228600" algn="l">
              <a:buAutoNum type="arabicPeriod"/>
            </a:pPr>
            <a:r>
              <a:rPr lang="de-DE" sz="1600" dirty="0"/>
              <a:t>Betretungs- und Veränderungsrechte</a:t>
            </a:r>
            <a:br>
              <a:rPr lang="de-DE" sz="1600" dirty="0"/>
            </a:br>
            <a:endParaRPr lang="de-DE" sz="1600" dirty="0"/>
          </a:p>
          <a:p>
            <a:pPr marL="228600" indent="-228600" algn="l">
              <a:buAutoNum type="arabicPeriod"/>
            </a:pPr>
            <a:r>
              <a:rPr lang="de-DE" sz="1600" dirty="0"/>
              <a:t>Haftungseingrenzung</a:t>
            </a:r>
            <a:br>
              <a:rPr lang="de-DE" sz="1600" dirty="0"/>
            </a:br>
            <a:endParaRPr lang="de-DE" sz="1600" dirty="0"/>
          </a:p>
          <a:p>
            <a:pPr marL="228600" indent="-228600" algn="l">
              <a:buAutoNum type="arabicPeriod"/>
            </a:pPr>
            <a:r>
              <a:rPr lang="de-DE" sz="1600" dirty="0"/>
              <a:t>Haus- Waschküchen- und </a:t>
            </a:r>
            <a:r>
              <a:rPr lang="de-DE" sz="1600" dirty="0" err="1"/>
              <a:t>Trockebodenordnung</a:t>
            </a:r>
            <a:r>
              <a:rPr lang="de-DE" sz="1600" dirty="0"/>
              <a:t> soll einen weitestgehend reibungsfreien Ablauf des Zusammenlebens gewährleisten.</a:t>
            </a:r>
            <a:br>
              <a:rPr lang="de-DE" sz="1600" dirty="0"/>
            </a:br>
            <a:endParaRPr lang="de-DE" sz="1600" dirty="0"/>
          </a:p>
          <a:p>
            <a:pPr marL="228600" indent="-228600" algn="l">
              <a:buAutoNum type="arabicPeriod"/>
            </a:pPr>
            <a:r>
              <a:rPr lang="de-DE" sz="1600" dirty="0"/>
              <a:t>Durch genaue Beschreibungen und das Formularartige Ausfüllen wird es vermieden wichtige Punkte zu vergessen.</a:t>
            </a:r>
          </a:p>
          <a:p>
            <a:pPr marL="228600" indent="-228600" algn="l">
              <a:buAutoNum type="arabicPeriod"/>
            </a:pPr>
            <a:endParaRPr lang="de-DE" sz="1600" dirty="0"/>
          </a:p>
          <a:p>
            <a:pPr algn="l"/>
            <a:r>
              <a:rPr lang="de-DE" sz="1600" dirty="0"/>
              <a:t>6.  Besonders schnelle und belastbare Beratung durch die Rechtsanwälte vom Verband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marL="228600" indent="-228600" algn="l">
              <a:buAutoNum type="arabicPeriod"/>
            </a:pPr>
            <a:endParaRPr lang="de-DE" sz="1200" dirty="0">
              <a:latin typeface="Frutiger LT 45 Light" panose="020B0500000000000000" pitchFamily="34" charset="0"/>
            </a:endParaRP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3847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5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Welches Formular, grundsätzliches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288" y="1268760"/>
            <a:ext cx="8281168" cy="537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de-DE" sz="1200" dirty="0"/>
              <a:t>Der Wohnungsmietvertrag (gelb)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Neutraler Vertrag mit Schwerpunkt auf Abrechnung und Zusammenleben der Mieter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Das gelbe Formular ist immer nutzbar, erfüllt jedoch nicht immer die speziellen Anforderungen</a:t>
            </a:r>
          </a:p>
          <a:p>
            <a:pPr algn="l"/>
            <a:endParaRPr lang="de-DE" sz="1200" dirty="0"/>
          </a:p>
          <a:p>
            <a:pPr marL="228600" indent="-228600" algn="l">
              <a:buFont typeface="+mj-lt"/>
              <a:buAutoNum type="arabicPeriod" startAt="2"/>
            </a:pPr>
            <a:r>
              <a:rPr lang="de-DE" sz="1200" dirty="0"/>
              <a:t>Eigentumswohnung (rosa)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Spezielle Regelung hinsichtlich der Doppelrolle von WEG und Mietrecht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Besondere Regelungen zur Weitereichung der Hausgeldabrechnung an den Mieter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Besondere Regelungen für Gemeinschafts- und Sondereigentum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Flexible Anpassung an WEG-Änderungen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Einschränkungen hinsichtlich Hausordnung etc.</a:t>
            </a:r>
          </a:p>
          <a:p>
            <a:pPr marL="171450" indent="-171450" algn="l">
              <a:buFontTx/>
              <a:buChar char="-"/>
            </a:pPr>
            <a:endParaRPr lang="de-DE" sz="1200" dirty="0"/>
          </a:p>
          <a:p>
            <a:pPr marL="228600" indent="-228600" algn="l">
              <a:buFont typeface="+mj-lt"/>
              <a:buAutoNum type="arabicPeriod" startAt="3"/>
            </a:pPr>
            <a:r>
              <a:rPr lang="de-DE" sz="1200" dirty="0"/>
              <a:t>Eigenheim (blau)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Schwerpunkt: Gartennutzung, selbstständiges, autonomes Wohnen (eigene Versorger, Anschlüsse etc.)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Weglassen aller Gemeinschaftsordnungen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Besondere Regelungen für Außenpflege der Mietsache</a:t>
            </a:r>
          </a:p>
          <a:p>
            <a:pPr marL="171450" indent="-171450" algn="l">
              <a:buFontTx/>
              <a:buChar char="-"/>
            </a:pPr>
            <a:endParaRPr lang="de-DE" sz="1200" dirty="0"/>
          </a:p>
          <a:p>
            <a:pPr marL="228600" indent="-228600" algn="l">
              <a:buAutoNum type="arabicPeriod" startAt="4"/>
            </a:pPr>
            <a:r>
              <a:rPr lang="de-DE" sz="1200" dirty="0"/>
              <a:t>Gewerbemietvertrag/ Flüchtlinge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Gänzlich anderes Mietrecht !!VIEL BESSER FÜR VERMIETER!!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Vertragspartner ist nicht unbedingt Nutzer (bessere Solvenz)</a:t>
            </a:r>
          </a:p>
          <a:p>
            <a:pPr marL="171450" indent="-171450" algn="l">
              <a:buFontTx/>
              <a:buChar char="-"/>
            </a:pPr>
            <a:r>
              <a:rPr lang="de-DE" sz="1200" dirty="0"/>
              <a:t>Freies Kündigungsrecht</a:t>
            </a:r>
          </a:p>
          <a:p>
            <a:pPr marL="228600" indent="-228600" algn="l">
              <a:buAutoNum type="arabicPeriod" startAt="2"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marL="228600" indent="-228600" algn="l">
              <a:buAutoNum type="arabicPeriod"/>
            </a:pPr>
            <a:endParaRPr lang="de-DE" sz="1200" dirty="0">
              <a:latin typeface="Frutiger LT 45 Light" panose="020B0500000000000000" pitchFamily="34" charset="0"/>
            </a:endParaRP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6804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5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Wer gehört in den Mietvertrag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" y="1662112"/>
            <a:ext cx="8162925" cy="3533775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473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6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95288" y="296863"/>
            <a:ext cx="536416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l"/>
            <a:r>
              <a:rPr lang="de-DE" dirty="0">
                <a:latin typeface="Frutiger LT 45 Light" panose="020B0500000000000000" pitchFamily="34" charset="0"/>
              </a:rPr>
              <a:t>§1 Mieträume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1624012"/>
            <a:ext cx="8362950" cy="3609975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b="1" dirty="0"/>
              <a:t>Haus &amp; Grund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0338903"/>
      </p:ext>
    </p:extLst>
  </p:cSld>
  <p:clrMapOvr>
    <a:masterClrMapping/>
  </p:clrMapOvr>
</p:sld>
</file>

<file path=ppt/theme/theme1.xml><?xml version="1.0" encoding="utf-8"?>
<a:theme xmlns:a="http://schemas.openxmlformats.org/drawingml/2006/main" name="HuG_PowerPoint 2003">
  <a:themeElements>
    <a:clrScheme name="HuG 1">
      <a:dk1>
        <a:srgbClr val="000000"/>
      </a:dk1>
      <a:lt1>
        <a:srgbClr val="FFFFFF"/>
      </a:lt1>
      <a:dk2>
        <a:srgbClr val="009EE0"/>
      </a:dk2>
      <a:lt2>
        <a:srgbClr val="808080"/>
      </a:lt2>
      <a:accent1>
        <a:srgbClr val="0087C3"/>
      </a:accent1>
      <a:accent2>
        <a:srgbClr val="C0C0C0"/>
      </a:accent2>
      <a:accent3>
        <a:srgbClr val="FFFFFF"/>
      </a:accent3>
      <a:accent4>
        <a:srgbClr val="000000"/>
      </a:accent4>
      <a:accent5>
        <a:srgbClr val="AAC3DE"/>
      </a:accent5>
      <a:accent6>
        <a:srgbClr val="AEAEAE"/>
      </a:accent6>
      <a:hlink>
        <a:srgbClr val="000000"/>
      </a:hlink>
      <a:folHlink>
        <a:srgbClr val="000000"/>
      </a:folHlink>
    </a:clrScheme>
    <a:fontScheme name="Hu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2000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2000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uG 1">
        <a:dk1>
          <a:srgbClr val="000000"/>
        </a:dk1>
        <a:lt1>
          <a:srgbClr val="FFFFFF"/>
        </a:lt1>
        <a:dk2>
          <a:srgbClr val="009EE0"/>
        </a:dk2>
        <a:lt2>
          <a:srgbClr val="808080"/>
        </a:lt2>
        <a:accent1>
          <a:srgbClr val="0087C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AAC3DE"/>
        </a:accent5>
        <a:accent6>
          <a:srgbClr val="AEAEAE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HuG_PowerPoint 2003</Template>
  <TotalTime>0</TotalTime>
  <Words>954</Words>
  <Application>Microsoft Office PowerPoint</Application>
  <PresentationFormat>Bildschirmpräsentation (4:3)</PresentationFormat>
  <Paragraphs>226</Paragraphs>
  <Slides>22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5" baseType="lpstr">
      <vt:lpstr>Arial</vt:lpstr>
      <vt:lpstr>Frutiger LT 45 Light</vt:lpstr>
      <vt:lpstr>HuG_PowerPoint 2003</vt:lpstr>
      <vt:lpstr>Der Mietvertrag -Tipps und Tricks zum richtigen Abschließen eines Mietvertrags  Schwerpunkt Schönheitsreparatur, Mieterhöhung, Modernisierung </vt:lpstr>
      <vt:lpstr>PowerPoint-Präsentation</vt:lpstr>
      <vt:lpstr>PowerPoint-Präsentation</vt:lpstr>
      <vt:lpstr>Vor dem Vertrag, Anmerkungen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  zur geschlossenen Mitgliederversammlung</dc:title>
  <dc:creator>Bull, Alina</dc:creator>
  <cp:lastModifiedBy>Christiane Lohse</cp:lastModifiedBy>
  <cp:revision>165</cp:revision>
  <cp:lastPrinted>2013-06-12T08:29:28Z</cp:lastPrinted>
  <dcterms:created xsi:type="dcterms:W3CDTF">2013-06-12T08:24:45Z</dcterms:created>
  <dcterms:modified xsi:type="dcterms:W3CDTF">2024-11-20T08:54:41Z</dcterms:modified>
</cp:coreProperties>
</file>